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102823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14449" cy="8477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00681" y="453525"/>
            <a:ext cx="8781415" cy="2821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CE7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1989" y="63634"/>
            <a:ext cx="7084922" cy="12089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OneDrive\Desktop\SEO Projects\Aston\Pic\Business n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8288000" cy="1032460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52600" y="2142679"/>
            <a:ext cx="1478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0" b="1" dirty="0" smtClean="0">
                <a:solidFill>
                  <a:schemeClr val="bg1"/>
                </a:solidFill>
                <a:latin typeface="+mj-lt"/>
              </a:rPr>
              <a:t>WELCOME TO </a:t>
            </a:r>
            <a:br>
              <a:rPr lang="en-US" sz="120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2000" b="1" dirty="0" smtClean="0">
                <a:solidFill>
                  <a:schemeClr val="bg1"/>
                </a:solidFill>
                <a:latin typeface="+mj-lt"/>
              </a:rPr>
              <a:t>ASTON ADVISORY GROUP</a:t>
            </a:r>
            <a:endParaRPr lang="en-US" sz="1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DELL\OneDrive\Desktop\SEO Projects\Aston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0" cy="10279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7" cy="10286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306716" y="3431415"/>
            <a:ext cx="5405120" cy="406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95"/>
              </a:spcBef>
            </a:pPr>
            <a:r>
              <a:rPr sz="2650" spc="200" dirty="0">
                <a:solidFill>
                  <a:srgbClr val="292E2F"/>
                </a:solidFill>
                <a:latin typeface="Cambria"/>
                <a:cs typeface="Cambria"/>
              </a:rPr>
              <a:t>Aston</a:t>
            </a:r>
            <a:r>
              <a:rPr sz="2650" spc="30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40" dirty="0">
                <a:solidFill>
                  <a:srgbClr val="292E2F"/>
                </a:solidFill>
                <a:latin typeface="Cambria"/>
                <a:cs typeface="Cambria"/>
              </a:rPr>
              <a:t>Advisory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55" dirty="0">
                <a:solidFill>
                  <a:srgbClr val="292E2F"/>
                </a:solidFill>
                <a:latin typeface="Cambria"/>
                <a:cs typeface="Cambria"/>
              </a:rPr>
              <a:t>Group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25" dirty="0">
                <a:solidFill>
                  <a:srgbClr val="292E2F"/>
                </a:solidFill>
                <a:latin typeface="Cambria"/>
                <a:cs typeface="Cambria"/>
              </a:rPr>
              <a:t>is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80" dirty="0">
                <a:solidFill>
                  <a:srgbClr val="292E2F"/>
                </a:solidFill>
                <a:latin typeface="Cambria"/>
                <a:cs typeface="Cambria"/>
              </a:rPr>
              <a:t>a </a:t>
            </a:r>
            <a:r>
              <a:rPr sz="2650" spc="175" dirty="0">
                <a:solidFill>
                  <a:srgbClr val="292E2F"/>
                </a:solidFill>
                <a:latin typeface="Cambria"/>
                <a:cs typeface="Cambria"/>
              </a:rPr>
              <a:t>company</a:t>
            </a:r>
            <a:r>
              <a:rPr sz="2650" spc="32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65" dirty="0">
                <a:solidFill>
                  <a:srgbClr val="292E2F"/>
                </a:solidFill>
                <a:latin typeface="Cambria"/>
                <a:cs typeface="Cambria"/>
              </a:rPr>
              <a:t>formation</a:t>
            </a:r>
            <a:r>
              <a:rPr sz="2650" spc="33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20" dirty="0">
                <a:solidFill>
                  <a:srgbClr val="292E2F"/>
                </a:solidFill>
                <a:latin typeface="Cambria"/>
                <a:cs typeface="Cambria"/>
              </a:rPr>
              <a:t>business </a:t>
            </a:r>
            <a:r>
              <a:rPr sz="2650" spc="155" dirty="0">
                <a:solidFill>
                  <a:srgbClr val="292E2F"/>
                </a:solidFill>
                <a:latin typeface="Cambria"/>
                <a:cs typeface="Cambria"/>
              </a:rPr>
              <a:t>assisting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50" dirty="0">
                <a:solidFill>
                  <a:srgbClr val="292E2F"/>
                </a:solidFill>
                <a:latin typeface="Cambria"/>
                <a:cs typeface="Cambria"/>
              </a:rPr>
              <a:t>new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75" dirty="0">
                <a:solidFill>
                  <a:srgbClr val="292E2F"/>
                </a:solidFill>
                <a:latin typeface="Cambria"/>
                <a:cs typeface="Cambria"/>
              </a:rPr>
              <a:t>and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60" dirty="0">
                <a:solidFill>
                  <a:srgbClr val="292E2F"/>
                </a:solidFill>
                <a:latin typeface="Cambria"/>
                <a:cs typeface="Cambria"/>
              </a:rPr>
              <a:t>existing </a:t>
            </a:r>
            <a:r>
              <a:rPr sz="2650" spc="130" dirty="0">
                <a:solidFill>
                  <a:srgbClr val="292E2F"/>
                </a:solidFill>
                <a:latin typeface="Cambria"/>
                <a:cs typeface="Cambria"/>
              </a:rPr>
              <a:t>businesses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50" dirty="0">
                <a:solidFill>
                  <a:srgbClr val="292E2F"/>
                </a:solidFill>
                <a:latin typeface="Cambria"/>
                <a:cs typeface="Cambria"/>
              </a:rPr>
              <a:t>to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55" dirty="0">
                <a:solidFill>
                  <a:srgbClr val="292E2F"/>
                </a:solidFill>
                <a:latin typeface="Cambria"/>
                <a:cs typeface="Cambria"/>
              </a:rPr>
              <a:t>set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14" dirty="0">
                <a:solidFill>
                  <a:srgbClr val="292E2F"/>
                </a:solidFill>
                <a:latin typeface="Cambria"/>
                <a:cs typeface="Cambria"/>
              </a:rPr>
              <a:t>up</a:t>
            </a:r>
            <a:r>
              <a:rPr sz="2650" spc="31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55" dirty="0">
                <a:solidFill>
                  <a:srgbClr val="292E2F"/>
                </a:solidFill>
                <a:latin typeface="Cambria"/>
                <a:cs typeface="Cambria"/>
              </a:rPr>
              <a:t>in</a:t>
            </a:r>
            <a:r>
              <a:rPr sz="2650" spc="31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80" dirty="0">
                <a:solidFill>
                  <a:srgbClr val="292E2F"/>
                </a:solidFill>
                <a:latin typeface="Cambria"/>
                <a:cs typeface="Cambria"/>
              </a:rPr>
              <a:t>Dubai. </a:t>
            </a:r>
            <a:r>
              <a:rPr sz="2650" spc="204" dirty="0">
                <a:solidFill>
                  <a:srgbClr val="292E2F"/>
                </a:solidFill>
                <a:latin typeface="Cambria"/>
                <a:cs typeface="Cambria"/>
              </a:rPr>
              <a:t>We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55" dirty="0">
                <a:solidFill>
                  <a:srgbClr val="292E2F"/>
                </a:solidFill>
                <a:latin typeface="Cambria"/>
                <a:cs typeface="Cambria"/>
              </a:rPr>
              <a:t>deal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60" dirty="0">
                <a:solidFill>
                  <a:srgbClr val="292E2F"/>
                </a:solidFill>
                <a:latin typeface="Cambria"/>
                <a:cs typeface="Cambria"/>
              </a:rPr>
              <a:t>with</a:t>
            </a:r>
            <a:r>
              <a:rPr sz="2650" spc="31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90" dirty="0">
                <a:solidFill>
                  <a:srgbClr val="292E2F"/>
                </a:solidFill>
                <a:latin typeface="Cambria"/>
                <a:cs typeface="Cambria"/>
              </a:rPr>
              <a:t>banking</a:t>
            </a:r>
            <a:r>
              <a:rPr sz="2650" spc="31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60" dirty="0">
                <a:solidFill>
                  <a:srgbClr val="292E2F"/>
                </a:solidFill>
                <a:latin typeface="Cambria"/>
                <a:cs typeface="Cambria"/>
              </a:rPr>
              <a:t>setup, </a:t>
            </a:r>
            <a:r>
              <a:rPr sz="2650" spc="175" dirty="0">
                <a:solidFill>
                  <a:srgbClr val="292E2F"/>
                </a:solidFill>
                <a:latin typeface="Cambria"/>
                <a:cs typeface="Cambria"/>
              </a:rPr>
              <a:t>company</a:t>
            </a:r>
            <a:r>
              <a:rPr sz="2650" spc="31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85" dirty="0">
                <a:solidFill>
                  <a:srgbClr val="292E2F"/>
                </a:solidFill>
                <a:latin typeface="Cambria"/>
                <a:cs typeface="Cambria"/>
              </a:rPr>
              <a:t>formation,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75" dirty="0">
                <a:solidFill>
                  <a:srgbClr val="292E2F"/>
                </a:solidFill>
                <a:latin typeface="Cambria"/>
                <a:cs typeface="Cambria"/>
              </a:rPr>
              <a:t>and</a:t>
            </a:r>
            <a:r>
              <a:rPr sz="2650" spc="32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80" dirty="0">
                <a:solidFill>
                  <a:srgbClr val="292E2F"/>
                </a:solidFill>
                <a:latin typeface="Cambria"/>
                <a:cs typeface="Cambria"/>
              </a:rPr>
              <a:t>market analysis.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204" dirty="0">
                <a:solidFill>
                  <a:srgbClr val="292E2F"/>
                </a:solidFill>
                <a:latin typeface="Cambria"/>
                <a:cs typeface="Cambria"/>
              </a:rPr>
              <a:t>We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10" dirty="0">
                <a:solidFill>
                  <a:srgbClr val="292E2F"/>
                </a:solidFill>
                <a:latin typeface="Cambria"/>
                <a:cs typeface="Cambria"/>
              </a:rPr>
              <a:t>do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60" dirty="0">
                <a:solidFill>
                  <a:srgbClr val="292E2F"/>
                </a:solidFill>
                <a:latin typeface="Cambria"/>
                <a:cs typeface="Cambria"/>
              </a:rPr>
              <a:t>this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40" dirty="0">
                <a:solidFill>
                  <a:srgbClr val="292E2F"/>
                </a:solidFill>
                <a:latin typeface="Cambria"/>
                <a:cs typeface="Cambria"/>
              </a:rPr>
              <a:t>across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80" dirty="0">
                <a:solidFill>
                  <a:srgbClr val="292E2F"/>
                </a:solidFill>
                <a:latin typeface="Cambria"/>
                <a:cs typeface="Cambria"/>
              </a:rPr>
              <a:t>a </a:t>
            </a:r>
            <a:r>
              <a:rPr sz="2650" spc="165" dirty="0">
                <a:solidFill>
                  <a:srgbClr val="292E2F"/>
                </a:solidFill>
                <a:latin typeface="Cambria"/>
                <a:cs typeface="Cambria"/>
              </a:rPr>
              <a:t>range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80" dirty="0">
                <a:solidFill>
                  <a:srgbClr val="292E2F"/>
                </a:solidFill>
                <a:latin typeface="Cambria"/>
                <a:cs typeface="Cambria"/>
              </a:rPr>
              <a:t>of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55" dirty="0">
                <a:solidFill>
                  <a:srgbClr val="292E2F"/>
                </a:solidFill>
                <a:latin typeface="Cambria"/>
                <a:cs typeface="Cambria"/>
              </a:rPr>
              <a:t>locations</a:t>
            </a:r>
            <a:r>
              <a:rPr sz="2650" spc="3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2650" spc="165" dirty="0">
                <a:solidFill>
                  <a:srgbClr val="292E2F"/>
                </a:solidFill>
                <a:latin typeface="Cambria"/>
                <a:cs typeface="Cambria"/>
              </a:rPr>
              <a:t>globally.</a:t>
            </a:r>
            <a:endParaRPr sz="265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58345" y="984282"/>
            <a:ext cx="5253990" cy="17132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4430"/>
              </a:lnSpc>
              <a:spcBef>
                <a:spcPts val="200"/>
              </a:spcBef>
            </a:pPr>
            <a:r>
              <a:rPr sz="3700" spc="204" dirty="0">
                <a:solidFill>
                  <a:srgbClr val="292E2F"/>
                </a:solidFill>
              </a:rPr>
              <a:t>Aston</a:t>
            </a:r>
            <a:r>
              <a:rPr sz="3700" spc="280" dirty="0">
                <a:solidFill>
                  <a:srgbClr val="292E2F"/>
                </a:solidFill>
              </a:rPr>
              <a:t> </a:t>
            </a:r>
            <a:r>
              <a:rPr sz="3700" spc="114" dirty="0">
                <a:solidFill>
                  <a:srgbClr val="292E2F"/>
                </a:solidFill>
              </a:rPr>
              <a:t>Advisory</a:t>
            </a:r>
            <a:r>
              <a:rPr sz="3700" spc="285" dirty="0">
                <a:solidFill>
                  <a:srgbClr val="292E2F"/>
                </a:solidFill>
              </a:rPr>
              <a:t> </a:t>
            </a:r>
            <a:r>
              <a:rPr sz="3700" spc="140" dirty="0">
                <a:solidFill>
                  <a:srgbClr val="292E2F"/>
                </a:solidFill>
              </a:rPr>
              <a:t>Group</a:t>
            </a:r>
            <a:r>
              <a:rPr sz="3700" spc="285" dirty="0">
                <a:solidFill>
                  <a:srgbClr val="292E2F"/>
                </a:solidFill>
              </a:rPr>
              <a:t> </a:t>
            </a:r>
            <a:r>
              <a:rPr sz="3700" spc="515" dirty="0">
                <a:solidFill>
                  <a:srgbClr val="292E2F"/>
                </a:solidFill>
              </a:rPr>
              <a:t>- </a:t>
            </a:r>
            <a:r>
              <a:rPr sz="3700" spc="105" dirty="0">
                <a:solidFill>
                  <a:srgbClr val="292E2F"/>
                </a:solidFill>
              </a:rPr>
              <a:t>Business</a:t>
            </a:r>
            <a:r>
              <a:rPr sz="3700" spc="280" dirty="0">
                <a:solidFill>
                  <a:srgbClr val="292E2F"/>
                </a:solidFill>
              </a:rPr>
              <a:t> </a:t>
            </a:r>
            <a:r>
              <a:rPr sz="3700" spc="145" dirty="0">
                <a:solidFill>
                  <a:srgbClr val="292E2F"/>
                </a:solidFill>
              </a:rPr>
              <a:t>Setup</a:t>
            </a:r>
            <a:r>
              <a:rPr sz="3700" spc="280" dirty="0">
                <a:solidFill>
                  <a:srgbClr val="292E2F"/>
                </a:solidFill>
              </a:rPr>
              <a:t> </a:t>
            </a:r>
            <a:r>
              <a:rPr sz="3700" spc="210" dirty="0">
                <a:solidFill>
                  <a:srgbClr val="292E2F"/>
                </a:solidFill>
              </a:rPr>
              <a:t>Made </a:t>
            </a:r>
            <a:r>
              <a:rPr sz="3700" spc="160" dirty="0">
                <a:solidFill>
                  <a:srgbClr val="292E2F"/>
                </a:solidFill>
              </a:rPr>
              <a:t>Easy</a:t>
            </a:r>
            <a:endParaRPr sz="3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285" y="1"/>
            <a:ext cx="10286999" cy="10286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64859" y="971615"/>
            <a:ext cx="5953125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500" spc="355" dirty="0">
                <a:solidFill>
                  <a:srgbClr val="292E2F"/>
                </a:solidFill>
              </a:rPr>
              <a:t>Aston</a:t>
            </a:r>
            <a:r>
              <a:rPr sz="6500" spc="484" dirty="0">
                <a:solidFill>
                  <a:srgbClr val="292E2F"/>
                </a:solidFill>
              </a:rPr>
              <a:t> </a:t>
            </a:r>
            <a:r>
              <a:rPr sz="6500" spc="190" dirty="0">
                <a:solidFill>
                  <a:srgbClr val="292E2F"/>
                </a:solidFill>
              </a:rPr>
              <a:t>Advisory </a:t>
            </a:r>
            <a:r>
              <a:rPr sz="6500" spc="250" dirty="0">
                <a:solidFill>
                  <a:srgbClr val="292E2F"/>
                </a:solidFill>
              </a:rPr>
              <a:t>Group</a:t>
            </a:r>
            <a:r>
              <a:rPr sz="6500" spc="475" dirty="0">
                <a:solidFill>
                  <a:srgbClr val="292E2F"/>
                </a:solidFill>
              </a:rPr>
              <a:t> </a:t>
            </a:r>
            <a:r>
              <a:rPr sz="6500" spc="175" dirty="0">
                <a:solidFill>
                  <a:srgbClr val="292E2F"/>
                </a:solidFill>
              </a:rPr>
              <a:t>Services</a:t>
            </a:r>
            <a:endParaRPr sz="6500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38330" y="4943934"/>
            <a:ext cx="247649" cy="2476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38330" y="5782134"/>
            <a:ext cx="247649" cy="2476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138330" y="7458534"/>
            <a:ext cx="247649" cy="24764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138330" y="8296734"/>
            <a:ext cx="247649" cy="24764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87605" y="4540709"/>
            <a:ext cx="5257165" cy="42926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800"/>
              </a:spcBef>
            </a:pPr>
            <a:r>
              <a:rPr sz="6000" spc="175" dirty="0">
                <a:solidFill>
                  <a:srgbClr val="292E2F"/>
                </a:solidFill>
                <a:latin typeface="Cambria"/>
                <a:cs typeface="Cambria"/>
              </a:rPr>
              <a:t>Business</a:t>
            </a:r>
            <a:r>
              <a:rPr sz="6000" spc="43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000" spc="170" dirty="0">
                <a:solidFill>
                  <a:srgbClr val="292E2F"/>
                </a:solidFill>
                <a:latin typeface="Cambria"/>
                <a:cs typeface="Cambria"/>
              </a:rPr>
              <a:t>setup </a:t>
            </a:r>
            <a:r>
              <a:rPr sz="6000" spc="235" dirty="0">
                <a:solidFill>
                  <a:srgbClr val="292E2F"/>
                </a:solidFill>
                <a:latin typeface="Cambria"/>
                <a:cs typeface="Cambria"/>
              </a:rPr>
              <a:t>Corporate </a:t>
            </a:r>
            <a:r>
              <a:rPr sz="6000" spc="295" dirty="0">
                <a:solidFill>
                  <a:srgbClr val="292E2F"/>
                </a:solidFill>
                <a:latin typeface="Cambria"/>
                <a:cs typeface="Cambria"/>
              </a:rPr>
              <a:t>Banking </a:t>
            </a:r>
            <a:r>
              <a:rPr sz="6000" spc="370" dirty="0">
                <a:solidFill>
                  <a:srgbClr val="292E2F"/>
                </a:solidFill>
                <a:latin typeface="Cambria"/>
                <a:cs typeface="Cambria"/>
              </a:rPr>
              <a:t>Office</a:t>
            </a:r>
            <a:r>
              <a:rPr sz="6000" spc="434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000" spc="275" dirty="0">
                <a:solidFill>
                  <a:srgbClr val="292E2F"/>
                </a:solidFill>
                <a:latin typeface="Cambria"/>
                <a:cs typeface="Cambria"/>
              </a:rPr>
              <a:t>Rentals </a:t>
            </a:r>
            <a:r>
              <a:rPr sz="6000" spc="195" dirty="0">
                <a:solidFill>
                  <a:srgbClr val="292E2F"/>
                </a:solidFill>
                <a:latin typeface="Cambria"/>
                <a:cs typeface="Cambria"/>
              </a:rPr>
              <a:t>Blogs</a:t>
            </a:r>
            <a:endParaRPr sz="6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736" y="1967885"/>
            <a:ext cx="10982324" cy="54863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Business</a:t>
            </a:r>
            <a:r>
              <a:rPr spc="430" dirty="0"/>
              <a:t> </a:t>
            </a:r>
            <a:r>
              <a:rPr spc="225" dirty="0"/>
              <a:t>Setup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24713" y="1721239"/>
            <a:ext cx="5884545" cy="571246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5080">
              <a:lnSpc>
                <a:spcPts val="7350"/>
              </a:lnSpc>
              <a:spcBef>
                <a:spcPts val="880"/>
              </a:spcBef>
            </a:pPr>
            <a:r>
              <a:rPr sz="6700" spc="235" dirty="0">
                <a:solidFill>
                  <a:srgbClr val="292E2F"/>
                </a:solidFill>
                <a:latin typeface="Cambria"/>
                <a:cs typeface="Cambria"/>
              </a:rPr>
              <a:t>Focus</a:t>
            </a:r>
            <a:r>
              <a:rPr sz="6700" spc="50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700" spc="235" dirty="0">
                <a:solidFill>
                  <a:srgbClr val="292E2F"/>
                </a:solidFill>
                <a:latin typeface="Cambria"/>
                <a:cs typeface="Cambria"/>
              </a:rPr>
              <a:t>on </a:t>
            </a:r>
            <a:r>
              <a:rPr sz="6700" spc="220" dirty="0">
                <a:solidFill>
                  <a:srgbClr val="292E2F"/>
                </a:solidFill>
                <a:latin typeface="Cambria"/>
                <a:cs typeface="Cambria"/>
              </a:rPr>
              <a:t>running</a:t>
            </a:r>
            <a:r>
              <a:rPr sz="6700" spc="50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700" spc="110" dirty="0">
                <a:solidFill>
                  <a:srgbClr val="292E2F"/>
                </a:solidFill>
                <a:latin typeface="Cambria"/>
                <a:cs typeface="Cambria"/>
              </a:rPr>
              <a:t>your </a:t>
            </a:r>
            <a:r>
              <a:rPr sz="6700" spc="245" dirty="0">
                <a:solidFill>
                  <a:srgbClr val="292E2F"/>
                </a:solidFill>
                <a:latin typeface="Cambria"/>
                <a:cs typeface="Cambria"/>
              </a:rPr>
              <a:t>business,</a:t>
            </a:r>
            <a:r>
              <a:rPr sz="6700" spc="515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700" spc="290" dirty="0">
                <a:solidFill>
                  <a:srgbClr val="292E2F"/>
                </a:solidFill>
                <a:latin typeface="Cambria"/>
                <a:cs typeface="Cambria"/>
              </a:rPr>
              <a:t>and let</a:t>
            </a:r>
            <a:r>
              <a:rPr sz="6700" spc="484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700" spc="165" dirty="0">
                <a:solidFill>
                  <a:srgbClr val="292E2F"/>
                </a:solidFill>
                <a:latin typeface="Cambria"/>
                <a:cs typeface="Cambria"/>
              </a:rPr>
              <a:t>us</a:t>
            </a:r>
            <a:r>
              <a:rPr sz="6700" spc="490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700" spc="275" dirty="0">
                <a:solidFill>
                  <a:srgbClr val="292E2F"/>
                </a:solidFill>
                <a:latin typeface="Cambria"/>
                <a:cs typeface="Cambria"/>
              </a:rPr>
              <a:t>handle </a:t>
            </a:r>
            <a:r>
              <a:rPr sz="6700" spc="340" dirty="0">
                <a:solidFill>
                  <a:srgbClr val="292E2F"/>
                </a:solidFill>
                <a:latin typeface="Cambria"/>
                <a:cs typeface="Cambria"/>
              </a:rPr>
              <a:t>the</a:t>
            </a:r>
            <a:r>
              <a:rPr sz="6700" spc="484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700" spc="195" dirty="0">
                <a:solidFill>
                  <a:srgbClr val="292E2F"/>
                </a:solidFill>
                <a:latin typeface="Cambria"/>
                <a:cs typeface="Cambria"/>
              </a:rPr>
              <a:t>paperwork </a:t>
            </a:r>
            <a:r>
              <a:rPr sz="6700" spc="825" dirty="0">
                <a:solidFill>
                  <a:srgbClr val="292E2F"/>
                </a:solidFill>
                <a:latin typeface="Cambria"/>
                <a:cs typeface="Cambria"/>
              </a:rPr>
              <a:t>&amp;</a:t>
            </a:r>
            <a:r>
              <a:rPr sz="6700" spc="484" dirty="0">
                <a:solidFill>
                  <a:srgbClr val="292E2F"/>
                </a:solidFill>
                <a:latin typeface="Cambria"/>
                <a:cs typeface="Cambria"/>
              </a:rPr>
              <a:t> </a:t>
            </a:r>
            <a:r>
              <a:rPr sz="6700" spc="250" dirty="0">
                <a:solidFill>
                  <a:srgbClr val="292E2F"/>
                </a:solidFill>
                <a:latin typeface="Cambria"/>
                <a:cs typeface="Cambria"/>
              </a:rPr>
              <a:t>Registration</a:t>
            </a:r>
            <a:endParaRPr sz="67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5443" y="2323418"/>
            <a:ext cx="6877049" cy="56387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7824" rIns="0" bIns="0" rtlCol="0">
            <a:spAutoFit/>
          </a:bodyPr>
          <a:lstStyle/>
          <a:p>
            <a:pPr marL="291465">
              <a:lnSpc>
                <a:spcPct val="100000"/>
              </a:lnSpc>
              <a:spcBef>
                <a:spcPts val="100"/>
              </a:spcBef>
            </a:pPr>
            <a:r>
              <a:rPr spc="245" dirty="0"/>
              <a:t>Corporate</a:t>
            </a:r>
            <a:r>
              <a:rPr spc="465" dirty="0"/>
              <a:t> </a:t>
            </a:r>
            <a:r>
              <a:rPr spc="295" dirty="0"/>
              <a:t>Banking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62400" y="2540398"/>
            <a:ext cx="6297930" cy="51308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 algn="ctr">
              <a:lnSpc>
                <a:spcPts val="6600"/>
              </a:lnSpc>
              <a:spcBef>
                <a:spcPts val="800"/>
              </a:spcBef>
            </a:pPr>
            <a:r>
              <a:rPr sz="6000" spc="415" dirty="0">
                <a:latin typeface="Cambria"/>
                <a:cs typeface="Cambria"/>
              </a:rPr>
              <a:t>No</a:t>
            </a:r>
            <a:r>
              <a:rPr sz="6000" spc="440" dirty="0">
                <a:latin typeface="Cambria"/>
                <a:cs typeface="Cambria"/>
              </a:rPr>
              <a:t> </a:t>
            </a:r>
            <a:r>
              <a:rPr sz="6000" spc="235" dirty="0">
                <a:latin typeface="Cambria"/>
                <a:cs typeface="Cambria"/>
              </a:rPr>
              <a:t>Corporate </a:t>
            </a:r>
            <a:r>
              <a:rPr sz="6000" spc="315" dirty="0">
                <a:latin typeface="Cambria"/>
                <a:cs typeface="Cambria"/>
              </a:rPr>
              <a:t>Taxes</a:t>
            </a:r>
            <a:r>
              <a:rPr sz="6000" spc="440" dirty="0">
                <a:latin typeface="Cambria"/>
                <a:cs typeface="Cambria"/>
              </a:rPr>
              <a:t> </a:t>
            </a:r>
            <a:r>
              <a:rPr sz="6000" spc="110" dirty="0">
                <a:latin typeface="Cambria"/>
                <a:cs typeface="Cambria"/>
              </a:rPr>
              <a:t>or</a:t>
            </a:r>
            <a:r>
              <a:rPr sz="6000" spc="440" dirty="0">
                <a:latin typeface="Cambria"/>
                <a:cs typeface="Cambria"/>
              </a:rPr>
              <a:t> </a:t>
            </a:r>
            <a:r>
              <a:rPr sz="6000" spc="245" dirty="0">
                <a:latin typeface="Cambria"/>
                <a:cs typeface="Cambria"/>
              </a:rPr>
              <a:t>income </a:t>
            </a:r>
            <a:r>
              <a:rPr sz="6000" spc="305" dirty="0">
                <a:latin typeface="Cambria"/>
                <a:cs typeface="Cambria"/>
              </a:rPr>
              <a:t>taxes</a:t>
            </a:r>
            <a:r>
              <a:rPr sz="6000" spc="445" dirty="0">
                <a:latin typeface="Cambria"/>
                <a:cs typeface="Cambria"/>
              </a:rPr>
              <a:t> </a:t>
            </a:r>
            <a:r>
              <a:rPr sz="6000" spc="195" dirty="0">
                <a:latin typeface="Cambria"/>
                <a:cs typeface="Cambria"/>
              </a:rPr>
              <a:t>allows</a:t>
            </a:r>
            <a:r>
              <a:rPr sz="6000" spc="450" dirty="0">
                <a:latin typeface="Cambria"/>
                <a:cs typeface="Cambria"/>
              </a:rPr>
              <a:t> </a:t>
            </a:r>
            <a:r>
              <a:rPr sz="6000" spc="195" dirty="0">
                <a:latin typeface="Cambria"/>
                <a:cs typeface="Cambria"/>
              </a:rPr>
              <a:t>for </a:t>
            </a:r>
            <a:r>
              <a:rPr sz="6000" spc="235" dirty="0">
                <a:latin typeface="Cambria"/>
                <a:cs typeface="Cambria"/>
              </a:rPr>
              <a:t>one</a:t>
            </a:r>
            <a:r>
              <a:rPr sz="6000" spc="434" dirty="0">
                <a:latin typeface="Cambria"/>
                <a:cs typeface="Cambria"/>
              </a:rPr>
              <a:t> </a:t>
            </a:r>
            <a:r>
              <a:rPr sz="6000" spc="170" dirty="0">
                <a:latin typeface="Cambria"/>
                <a:cs typeface="Cambria"/>
              </a:rPr>
              <a:t>hundred</a:t>
            </a:r>
            <a:r>
              <a:rPr sz="6000" spc="434" dirty="0">
                <a:latin typeface="Cambria"/>
                <a:cs typeface="Cambria"/>
              </a:rPr>
              <a:t> </a:t>
            </a:r>
            <a:r>
              <a:rPr sz="6000" spc="140" dirty="0">
                <a:latin typeface="Cambria"/>
                <a:cs typeface="Cambria"/>
              </a:rPr>
              <a:t>per </a:t>
            </a:r>
            <a:r>
              <a:rPr sz="6000" spc="295" dirty="0">
                <a:latin typeface="Cambria"/>
                <a:cs typeface="Cambria"/>
              </a:rPr>
              <a:t>cent</a:t>
            </a:r>
            <a:r>
              <a:rPr sz="6000" spc="445" dirty="0">
                <a:latin typeface="Cambria"/>
                <a:cs typeface="Cambria"/>
              </a:rPr>
              <a:t> </a:t>
            </a:r>
            <a:r>
              <a:rPr sz="6000" spc="235" dirty="0">
                <a:latin typeface="Cambria"/>
                <a:cs typeface="Cambria"/>
              </a:rPr>
              <a:t>Repatriation </a:t>
            </a:r>
            <a:r>
              <a:rPr sz="6000" spc="330" dirty="0">
                <a:latin typeface="Cambria"/>
                <a:cs typeface="Cambria"/>
              </a:rPr>
              <a:t>of</a:t>
            </a:r>
            <a:r>
              <a:rPr sz="6000" spc="440" dirty="0">
                <a:latin typeface="Cambria"/>
                <a:cs typeface="Cambria"/>
              </a:rPr>
              <a:t> </a:t>
            </a:r>
            <a:r>
              <a:rPr sz="6000" spc="215" dirty="0">
                <a:latin typeface="Cambria"/>
                <a:cs typeface="Cambria"/>
              </a:rPr>
              <a:t>funds</a:t>
            </a:r>
            <a:endParaRPr sz="6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6971" y="2155011"/>
            <a:ext cx="6962774" cy="59816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1856" rIns="0" bIns="0" rtlCol="0">
            <a:spAutoFit/>
          </a:bodyPr>
          <a:lstStyle/>
          <a:p>
            <a:pPr marL="563245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Office</a:t>
            </a:r>
            <a:r>
              <a:rPr spc="434" dirty="0"/>
              <a:t> </a:t>
            </a:r>
            <a:r>
              <a:rPr spc="275" dirty="0"/>
              <a:t>Rentals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41489" y="2555706"/>
            <a:ext cx="5608320" cy="423354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02870" marR="94615" algn="ctr">
              <a:lnSpc>
                <a:spcPts val="4670"/>
              </a:lnSpc>
              <a:spcBef>
                <a:spcPts val="610"/>
              </a:spcBef>
            </a:pPr>
            <a:r>
              <a:rPr sz="4250" spc="175" dirty="0">
                <a:latin typeface="Cambria"/>
                <a:cs typeface="Cambria"/>
              </a:rPr>
              <a:t>Corporate</a:t>
            </a:r>
            <a:r>
              <a:rPr sz="4250" spc="320" dirty="0">
                <a:latin typeface="Cambria"/>
                <a:cs typeface="Cambria"/>
              </a:rPr>
              <a:t> </a:t>
            </a:r>
            <a:r>
              <a:rPr sz="4250" spc="140" dirty="0">
                <a:latin typeface="Cambria"/>
                <a:cs typeface="Cambria"/>
              </a:rPr>
              <a:t>workspace </a:t>
            </a:r>
            <a:r>
              <a:rPr sz="4250" spc="120" dirty="0">
                <a:latin typeface="Cambria"/>
                <a:cs typeface="Cambria"/>
              </a:rPr>
              <a:t>solutions</a:t>
            </a:r>
            <a:r>
              <a:rPr sz="4250" spc="320" dirty="0">
                <a:latin typeface="Cambria"/>
                <a:cs typeface="Cambria"/>
              </a:rPr>
              <a:t> </a:t>
            </a:r>
            <a:r>
              <a:rPr sz="4250" spc="185" dirty="0">
                <a:latin typeface="Cambria"/>
                <a:cs typeface="Cambria"/>
              </a:rPr>
              <a:t>and </a:t>
            </a:r>
            <a:r>
              <a:rPr sz="4250" spc="145" dirty="0">
                <a:latin typeface="Cambria"/>
                <a:cs typeface="Cambria"/>
              </a:rPr>
              <a:t>customized</a:t>
            </a:r>
            <a:r>
              <a:rPr sz="4250" spc="310" dirty="0">
                <a:latin typeface="Cambria"/>
                <a:cs typeface="Cambria"/>
              </a:rPr>
              <a:t> </a:t>
            </a:r>
            <a:r>
              <a:rPr sz="4250" spc="204" dirty="0">
                <a:latin typeface="Cambria"/>
                <a:cs typeface="Cambria"/>
              </a:rPr>
              <a:t>packages </a:t>
            </a:r>
            <a:r>
              <a:rPr sz="4250" spc="155" dirty="0">
                <a:latin typeface="Cambria"/>
                <a:cs typeface="Cambria"/>
              </a:rPr>
              <a:t>for</a:t>
            </a:r>
            <a:r>
              <a:rPr sz="4250" spc="305" dirty="0">
                <a:latin typeface="Cambria"/>
                <a:cs typeface="Cambria"/>
              </a:rPr>
              <a:t> </a:t>
            </a:r>
            <a:r>
              <a:rPr sz="4250" spc="85" dirty="0">
                <a:latin typeface="Cambria"/>
                <a:cs typeface="Cambria"/>
              </a:rPr>
              <a:t>your</a:t>
            </a:r>
            <a:r>
              <a:rPr sz="4250" spc="320" dirty="0">
                <a:latin typeface="Cambria"/>
                <a:cs typeface="Cambria"/>
              </a:rPr>
              <a:t> </a:t>
            </a:r>
            <a:r>
              <a:rPr sz="4250" spc="220" dirty="0">
                <a:latin typeface="Cambria"/>
                <a:cs typeface="Cambria"/>
              </a:rPr>
              <a:t>team</a:t>
            </a:r>
            <a:endParaRPr sz="4250">
              <a:latin typeface="Cambria"/>
              <a:cs typeface="Cambria"/>
            </a:endParaRPr>
          </a:p>
          <a:p>
            <a:pPr marL="12065" marR="5080" algn="ctr">
              <a:lnSpc>
                <a:spcPts val="4670"/>
              </a:lnSpc>
              <a:spcBef>
                <a:spcPts val="10"/>
              </a:spcBef>
            </a:pPr>
            <a:r>
              <a:rPr sz="4250" spc="210" dirty="0">
                <a:latin typeface="Cambria"/>
                <a:cs typeface="Cambria"/>
              </a:rPr>
              <a:t>20%</a:t>
            </a:r>
            <a:r>
              <a:rPr sz="4250" spc="310" dirty="0">
                <a:latin typeface="Cambria"/>
                <a:cs typeface="Cambria"/>
              </a:rPr>
              <a:t> </a:t>
            </a:r>
            <a:r>
              <a:rPr sz="4250" spc="260" dirty="0">
                <a:latin typeface="Cambria"/>
                <a:cs typeface="Cambria"/>
              </a:rPr>
              <a:t>off</a:t>
            </a:r>
            <a:r>
              <a:rPr sz="4250" spc="320" dirty="0">
                <a:latin typeface="Cambria"/>
                <a:cs typeface="Cambria"/>
              </a:rPr>
              <a:t> </a:t>
            </a:r>
            <a:r>
              <a:rPr sz="4250" spc="215" dirty="0">
                <a:latin typeface="Cambria"/>
                <a:cs typeface="Cambria"/>
              </a:rPr>
              <a:t>When </a:t>
            </a:r>
            <a:r>
              <a:rPr sz="4250" spc="170" dirty="0">
                <a:latin typeface="Cambria"/>
                <a:cs typeface="Cambria"/>
              </a:rPr>
              <a:t>booking</a:t>
            </a:r>
            <a:r>
              <a:rPr sz="4250" spc="330" dirty="0">
                <a:latin typeface="Cambria"/>
                <a:cs typeface="Cambria"/>
              </a:rPr>
              <a:t> </a:t>
            </a:r>
            <a:r>
              <a:rPr sz="4250" spc="140" dirty="0">
                <a:latin typeface="Cambria"/>
                <a:cs typeface="Cambria"/>
              </a:rPr>
              <a:t>through </a:t>
            </a:r>
            <a:r>
              <a:rPr sz="4250" spc="235" dirty="0">
                <a:latin typeface="Cambria"/>
                <a:cs typeface="Cambria"/>
              </a:rPr>
              <a:t>Aston</a:t>
            </a:r>
            <a:r>
              <a:rPr sz="4250" spc="305" dirty="0">
                <a:latin typeface="Cambria"/>
                <a:cs typeface="Cambria"/>
              </a:rPr>
              <a:t> </a:t>
            </a:r>
            <a:r>
              <a:rPr sz="4250" spc="135" dirty="0">
                <a:latin typeface="Cambria"/>
                <a:cs typeface="Cambria"/>
              </a:rPr>
              <a:t>Advisory</a:t>
            </a:r>
            <a:r>
              <a:rPr sz="4250" spc="320" dirty="0">
                <a:latin typeface="Cambria"/>
                <a:cs typeface="Cambria"/>
              </a:rPr>
              <a:t> </a:t>
            </a:r>
            <a:r>
              <a:rPr sz="4250" spc="145" dirty="0">
                <a:latin typeface="Cambria"/>
                <a:cs typeface="Cambria"/>
              </a:rPr>
              <a:t>Group</a:t>
            </a:r>
            <a:endParaRPr sz="42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10286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116</Words>
  <Application>Microsoft Office PowerPoint</Application>
  <PresentationFormat>Custom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Aston Advisory Group - Business Setup Made Easy</vt:lpstr>
      <vt:lpstr>Aston Advisory Group Services</vt:lpstr>
      <vt:lpstr>Business Setup</vt:lpstr>
      <vt:lpstr>Corporate Banking</vt:lpstr>
      <vt:lpstr>Office Rentals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dheeraj bhasin</dc:creator>
  <cp:keywords>DAFbMN6fvCw,BAFFtd4dtDA</cp:keywords>
  <cp:lastModifiedBy>DELL</cp:lastModifiedBy>
  <cp:revision>2</cp:revision>
  <dcterms:created xsi:type="dcterms:W3CDTF">2023-02-21T09:21:14Z</dcterms:created>
  <dcterms:modified xsi:type="dcterms:W3CDTF">2023-03-06T06:16:52Z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2023-02-21T00:00:00Z</vt:filetime>
  </property>
</Properties>
</file>