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258" r:id="rId3"/>
    <p:sldId id="270" r:id="rId4"/>
    <p:sldId id="274" r:id="rId5"/>
    <p:sldId id="271" r:id="rId6"/>
    <p:sldId id="275" r:id="rId7"/>
    <p:sldId id="276" r:id="rId8"/>
    <p:sldId id="273" r:id="rId9"/>
    <p:sldId id="27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224242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237766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5900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890529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7627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472574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992089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45649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271586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887BA6-1A67-471E-AD8D-6D5486E37506}" type="datetimeFigureOut">
              <a:rPr lang="en-IN" smtClean="0"/>
              <a:t>22-06-2022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91748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887BA6-1A67-471E-AD8D-6D5486E37506}" type="datetimeFigureOut">
              <a:rPr lang="en-IN" smtClean="0"/>
              <a:t>22-06-2022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105445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887BA6-1A67-471E-AD8D-6D5486E37506}" type="datetimeFigureOut">
              <a:rPr lang="en-IN" smtClean="0"/>
              <a:t>22-06-2022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55522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887BA6-1A67-471E-AD8D-6D5486E37506}" type="datetimeFigureOut">
              <a:rPr lang="en-IN" smtClean="0"/>
              <a:t>22-06-2022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294500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87BA6-1A67-471E-AD8D-6D5486E37506}" type="datetimeFigureOut">
              <a:rPr lang="en-IN" smtClean="0"/>
              <a:t>22-06-2022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86421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887BA6-1A67-471E-AD8D-6D5486E37506}" type="datetimeFigureOut">
              <a:rPr lang="en-IN" smtClean="0"/>
              <a:t>22-06-2022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FDB97F-7F7B-49A5-9094-8FCC749094C1}" type="slidenum">
              <a:rPr lang="en-IN" smtClean="0"/>
              <a:t>‹#›</a:t>
            </a:fld>
            <a:endParaRPr lang="en-IN"/>
          </a:p>
        </p:txBody>
      </p:sp>
    </p:spTree>
    <p:extLst>
      <p:ext uri="{BB962C8B-B14F-4D97-AF65-F5344CB8AC3E}">
        <p14:creationId xmlns:p14="http://schemas.microsoft.com/office/powerpoint/2010/main" val="350872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FDB97F-7F7B-49A5-9094-8FCC749094C1}" type="slidenum">
              <a:rPr lang="en-IN" smtClean="0"/>
              <a:t>‹#›</a:t>
            </a:fld>
            <a:endParaRPr lang="en-IN"/>
          </a:p>
        </p:txBody>
      </p:sp>
      <p:sp>
        <p:nvSpPr>
          <p:cNvPr id="5" name="Date Placeholder 4"/>
          <p:cNvSpPr>
            <a:spLocks noGrp="1"/>
          </p:cNvSpPr>
          <p:nvPr>
            <p:ph type="dt" sz="half" idx="10"/>
          </p:nvPr>
        </p:nvSpPr>
        <p:spPr/>
        <p:txBody>
          <a:bodyPr/>
          <a:lstStyle/>
          <a:p>
            <a:fld id="{0E887BA6-1A67-471E-AD8D-6D5486E37506}" type="datetimeFigureOut">
              <a:rPr lang="en-IN" smtClean="0"/>
              <a:t>22-06-2022</a:t>
            </a:fld>
            <a:endParaRPr lang="en-IN"/>
          </a:p>
        </p:txBody>
      </p:sp>
    </p:spTree>
    <p:extLst>
      <p:ext uri="{BB962C8B-B14F-4D97-AF65-F5344CB8AC3E}">
        <p14:creationId xmlns:p14="http://schemas.microsoft.com/office/powerpoint/2010/main" val="182213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887BA6-1A67-471E-AD8D-6D5486E37506}" type="datetimeFigureOut">
              <a:rPr lang="en-IN" smtClean="0"/>
              <a:t>22-06-2022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FDB97F-7F7B-49A5-9094-8FCC749094C1}" type="slidenum">
              <a:rPr lang="en-IN" smtClean="0"/>
              <a:t>‹#›</a:t>
            </a:fld>
            <a:endParaRPr lang="en-IN"/>
          </a:p>
        </p:txBody>
      </p:sp>
    </p:spTree>
    <p:extLst>
      <p:ext uri="{BB962C8B-B14F-4D97-AF65-F5344CB8AC3E}">
        <p14:creationId xmlns:p14="http://schemas.microsoft.com/office/powerpoint/2010/main" val="1549131902"/>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Equipments used in Brooding </a:t>
            </a:r>
            <a:endParaRPr lang="en-IN" dirty="0"/>
          </a:p>
        </p:txBody>
      </p:sp>
      <p:sp>
        <p:nvSpPr>
          <p:cNvPr id="3" name="Subtitle 2"/>
          <p:cNvSpPr>
            <a:spLocks noGrp="1"/>
          </p:cNvSpPr>
          <p:nvPr>
            <p:ph type="subTitle" idx="1"/>
          </p:nvPr>
        </p:nvSpPr>
        <p:spPr/>
        <p:txBody>
          <a:bodyPr/>
          <a:lstStyle/>
          <a:p>
            <a:r>
              <a:rPr lang="en-US" b="1"/>
              <a:t>M. Kamesh IV yr B. SC (Hons) Agriculture.,</a:t>
            </a:r>
            <a:endParaRPr lang="en-IN" b="1" dirty="0"/>
          </a:p>
        </p:txBody>
      </p:sp>
    </p:spTree>
    <p:extLst>
      <p:ext uri="{BB962C8B-B14F-4D97-AF65-F5344CB8AC3E}">
        <p14:creationId xmlns:p14="http://schemas.microsoft.com/office/powerpoint/2010/main" val="369216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1476103"/>
            <a:ext cx="4508620" cy="4565258"/>
          </a:xfrm>
        </p:spPr>
        <p:txBody>
          <a:bodyPr/>
          <a:lstStyle/>
          <a:p>
            <a:r>
              <a:rPr lang="en-IN" b="1" dirty="0"/>
              <a:t>Brooding equipment</a:t>
            </a:r>
          </a:p>
          <a:p>
            <a:r>
              <a:rPr lang="en-IN" dirty="0"/>
              <a:t>Charcoal or kerosene stove</a:t>
            </a:r>
          </a:p>
          <a:p>
            <a:r>
              <a:rPr lang="en-IN" dirty="0"/>
              <a:t>Hovers</a:t>
            </a:r>
          </a:p>
          <a:p>
            <a:pPr lvl="1"/>
            <a:r>
              <a:rPr lang="en-IN" dirty="0"/>
              <a:t>Flat</a:t>
            </a:r>
          </a:p>
          <a:p>
            <a:pPr lvl="1"/>
            <a:r>
              <a:rPr lang="en-IN" dirty="0"/>
              <a:t>Canopy</a:t>
            </a:r>
          </a:p>
          <a:p>
            <a:r>
              <a:rPr lang="en-IN" dirty="0"/>
              <a:t>IR Bulbs</a:t>
            </a:r>
          </a:p>
          <a:p>
            <a:r>
              <a:rPr lang="en-IN" dirty="0"/>
              <a:t>Brooder guards</a:t>
            </a:r>
          </a:p>
          <a:p>
            <a:r>
              <a:rPr lang="en-IN" dirty="0"/>
              <a:t>Gas brooder</a:t>
            </a:r>
          </a:p>
          <a:p>
            <a:r>
              <a:rPr lang="en-IN" dirty="0"/>
              <a:t>Electrical brooder</a:t>
            </a:r>
          </a:p>
          <a:p>
            <a:endParaRPr lang="en-IN" dirty="0"/>
          </a:p>
        </p:txBody>
      </p:sp>
    </p:spTree>
    <p:extLst>
      <p:ext uri="{BB962C8B-B14F-4D97-AF65-F5344CB8AC3E}">
        <p14:creationId xmlns:p14="http://schemas.microsoft.com/office/powerpoint/2010/main" val="2027819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BROODING EQUIPMENT</a:t>
            </a:r>
            <a:endParaRPr lang="en-IN" dirty="0"/>
          </a:p>
        </p:txBody>
      </p:sp>
      <p:sp>
        <p:nvSpPr>
          <p:cNvPr id="3" name="Content Placeholder 2"/>
          <p:cNvSpPr>
            <a:spLocks noGrp="1"/>
          </p:cNvSpPr>
          <p:nvPr>
            <p:ph idx="1"/>
          </p:nvPr>
        </p:nvSpPr>
        <p:spPr>
          <a:xfrm>
            <a:off x="677334" y="1750424"/>
            <a:ext cx="9459443" cy="4506686"/>
          </a:xfrm>
        </p:spPr>
        <p:txBody>
          <a:bodyPr/>
          <a:lstStyle/>
          <a:p>
            <a:pPr algn="just">
              <a:lnSpc>
                <a:spcPct val="200000"/>
              </a:lnSpc>
            </a:pPr>
            <a:r>
              <a:rPr lang="en-US" dirty="0"/>
              <a:t>Equipment used to provide warmth and light and to rear the baby chicks during the first few weeks of life are called brooders.</a:t>
            </a:r>
          </a:p>
          <a:p>
            <a:pPr algn="just">
              <a:lnSpc>
                <a:spcPct val="200000"/>
              </a:lnSpc>
            </a:pPr>
            <a:r>
              <a:rPr lang="en-US" dirty="0"/>
              <a:t>The brooders consist of some heating source, reflectors to reflect the heat and light towards the chicks, light and heat adjustment devices such as stands, thermostats and other accessories, depending on the model.</a:t>
            </a:r>
          </a:p>
          <a:p>
            <a:pPr algn="just">
              <a:lnSpc>
                <a:spcPct val="200000"/>
              </a:lnSpc>
            </a:pPr>
            <a:r>
              <a:rPr lang="en-US" dirty="0"/>
              <a:t>Different equipment used for brooding are,</a:t>
            </a:r>
          </a:p>
          <a:p>
            <a:endParaRPr lang="en-IN" dirty="0"/>
          </a:p>
        </p:txBody>
      </p:sp>
    </p:spTree>
    <p:extLst>
      <p:ext uri="{BB962C8B-B14F-4D97-AF65-F5344CB8AC3E}">
        <p14:creationId xmlns:p14="http://schemas.microsoft.com/office/powerpoint/2010/main" val="180268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914400"/>
            <a:ext cx="8688735" cy="5126961"/>
          </a:xfrm>
        </p:spPr>
        <p:txBody>
          <a:bodyPr/>
          <a:lstStyle/>
          <a:p>
            <a:pPr>
              <a:lnSpc>
                <a:spcPct val="150000"/>
              </a:lnSpc>
            </a:pPr>
            <a:r>
              <a:rPr lang="en-US" b="1" dirty="0"/>
              <a:t>Charcoal or kerosene stove</a:t>
            </a:r>
            <a:endParaRPr lang="en-US" dirty="0"/>
          </a:p>
          <a:p>
            <a:pPr>
              <a:lnSpc>
                <a:spcPct val="150000"/>
              </a:lnSpc>
            </a:pPr>
            <a:r>
              <a:rPr lang="en-US" dirty="0"/>
              <a:t>These are used in places where electricity is not available or costly and where power failure is quite common.</a:t>
            </a:r>
          </a:p>
          <a:p>
            <a:pPr>
              <a:lnSpc>
                <a:spcPct val="150000"/>
              </a:lnSpc>
            </a:pPr>
            <a:r>
              <a:rPr lang="en-US" dirty="0"/>
              <a:t>These stoves are covered with plates or pans to sustain the heat in the brooding area.</a:t>
            </a:r>
          </a:p>
          <a:p>
            <a:endParaRPr lang="en-IN" dirty="0"/>
          </a:p>
        </p:txBody>
      </p:sp>
      <p:pic>
        <p:nvPicPr>
          <p:cNvPr id="2050" name="Picture 2" descr="Charcoal stov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704010" y="3116938"/>
            <a:ext cx="4841583" cy="2715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62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406770"/>
            <a:ext cx="9141915" cy="4698608"/>
          </a:xfrm>
        </p:spPr>
        <p:txBody>
          <a:bodyPr>
            <a:normAutofit/>
          </a:bodyPr>
          <a:lstStyle/>
          <a:p>
            <a:pPr>
              <a:lnSpc>
                <a:spcPct val="150000"/>
              </a:lnSpc>
            </a:pPr>
            <a:r>
              <a:rPr lang="en-US" b="1" dirty="0"/>
              <a:t>Hovers</a:t>
            </a:r>
            <a:endParaRPr lang="en-US" dirty="0"/>
          </a:p>
          <a:p>
            <a:pPr>
              <a:lnSpc>
                <a:spcPct val="150000"/>
              </a:lnSpc>
            </a:pPr>
            <a:r>
              <a:rPr lang="en-US" dirty="0"/>
              <a:t>These are reflectors of heat and light</a:t>
            </a:r>
          </a:p>
          <a:p>
            <a:pPr>
              <a:lnSpc>
                <a:spcPct val="150000"/>
              </a:lnSpc>
            </a:pPr>
            <a:r>
              <a:rPr lang="en-US" dirty="0"/>
              <a:t>Flat type hovers</a:t>
            </a:r>
          </a:p>
          <a:p>
            <a:pPr lvl="1">
              <a:lnSpc>
                <a:spcPct val="150000"/>
              </a:lnSpc>
            </a:pPr>
            <a:r>
              <a:rPr lang="en-US" dirty="0"/>
              <a:t>These are flat in nature in which electrical bulbs are fitted.</a:t>
            </a:r>
          </a:p>
          <a:p>
            <a:pPr lvl="1">
              <a:lnSpc>
                <a:spcPct val="150000"/>
              </a:lnSpc>
            </a:pPr>
            <a:r>
              <a:rPr lang="en-US" dirty="0"/>
              <a:t>Generally they are mounted with stands on all four corners, instead of hanging from the roof.</a:t>
            </a:r>
          </a:p>
          <a:p>
            <a:pPr>
              <a:lnSpc>
                <a:spcPct val="150000"/>
              </a:lnSpc>
            </a:pPr>
            <a:r>
              <a:rPr lang="en-US" dirty="0"/>
              <a:t>Canopy type hovers</a:t>
            </a:r>
          </a:p>
          <a:p>
            <a:pPr lvl="1">
              <a:lnSpc>
                <a:spcPct val="150000"/>
              </a:lnSpc>
            </a:pPr>
            <a:r>
              <a:rPr lang="en-US" dirty="0"/>
              <a:t>This  mechanism and thermometer.</a:t>
            </a:r>
          </a:p>
          <a:p>
            <a:pPr lvl="1"/>
            <a:endParaRPr lang="en-US" dirty="0"/>
          </a:p>
          <a:p>
            <a:pPr lvl="1"/>
            <a:endParaRPr lang="en-US" dirty="0"/>
          </a:p>
          <a:p>
            <a:endParaRPr lang="en-IN" dirty="0"/>
          </a:p>
        </p:txBody>
      </p:sp>
      <p:sp>
        <p:nvSpPr>
          <p:cNvPr id="6" name="AutoShape 6" descr="Brooding of Chic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8" descr="Brooding of Chick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8"/>
          <p:cNvPicPr>
            <a:picLocks noChangeAspect="1"/>
          </p:cNvPicPr>
          <p:nvPr/>
        </p:nvPicPr>
        <p:blipFill>
          <a:blip r:embed="rId2"/>
          <a:stretch>
            <a:fillRect/>
          </a:stretch>
        </p:blipFill>
        <p:spPr>
          <a:xfrm>
            <a:off x="5608879" y="4376057"/>
            <a:ext cx="2333338" cy="2185579"/>
          </a:xfrm>
          <a:prstGeom prst="rect">
            <a:avLst/>
          </a:prstGeom>
        </p:spPr>
      </p:pic>
    </p:spTree>
    <p:extLst>
      <p:ext uri="{BB962C8B-B14F-4D97-AF65-F5344CB8AC3E}">
        <p14:creationId xmlns:p14="http://schemas.microsoft.com/office/powerpoint/2010/main" val="109323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1930400"/>
            <a:ext cx="4299615" cy="4110961"/>
          </a:xfrm>
        </p:spPr>
        <p:txBody>
          <a:bodyPr/>
          <a:lstStyle/>
          <a:p>
            <a:pPr>
              <a:lnSpc>
                <a:spcPct val="150000"/>
              </a:lnSpc>
            </a:pPr>
            <a:r>
              <a:rPr lang="en-US" b="1" dirty="0"/>
              <a:t>Infra-Red bulbs / self-reflecting bulbs</a:t>
            </a:r>
            <a:endParaRPr lang="en-US" dirty="0"/>
          </a:p>
          <a:p>
            <a:pPr>
              <a:lnSpc>
                <a:spcPct val="150000"/>
              </a:lnSpc>
            </a:pPr>
            <a:r>
              <a:rPr lang="en-US" dirty="0"/>
              <a:t>In general, IR bulbs are self reflecting bulbs and hence no need of reflector over the bulbs.</a:t>
            </a:r>
          </a:p>
          <a:p>
            <a:pPr>
              <a:lnSpc>
                <a:spcPct val="150000"/>
              </a:lnSpc>
            </a:pPr>
            <a:r>
              <a:rPr lang="en-US" dirty="0"/>
              <a:t>150 and 250 watt bulbs are available to provide sufficient heat to 150 and 250 chicks, respectively.</a:t>
            </a:r>
          </a:p>
          <a:p>
            <a:endParaRPr lang="en-IN" dirty="0"/>
          </a:p>
        </p:txBody>
      </p:sp>
      <p:pic>
        <p:nvPicPr>
          <p:cNvPr id="3074" name="Picture 2" descr="http://www.agritech.tnau.ac.in/expert_system/poultry/images/brooding%20of%20chicks/infra-red%20bulb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089525" y="2299823"/>
            <a:ext cx="4184650" cy="3602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504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940526"/>
            <a:ext cx="8596668" cy="5100835"/>
          </a:xfrm>
        </p:spPr>
        <p:txBody>
          <a:bodyPr/>
          <a:lstStyle/>
          <a:p>
            <a:pPr>
              <a:lnSpc>
                <a:spcPct val="200000"/>
              </a:lnSpc>
            </a:pPr>
            <a:r>
              <a:rPr lang="en-US" b="1" dirty="0"/>
              <a:t>Gas brooder</a:t>
            </a:r>
            <a:endParaRPr lang="en-US" dirty="0"/>
          </a:p>
          <a:p>
            <a:pPr>
              <a:lnSpc>
                <a:spcPct val="200000"/>
              </a:lnSpc>
            </a:pPr>
            <a:r>
              <a:rPr lang="en-US" dirty="0"/>
              <a:t>In this heating element is connected with natural gas.</a:t>
            </a:r>
          </a:p>
          <a:p>
            <a:pPr>
              <a:lnSpc>
                <a:spcPct val="200000"/>
              </a:lnSpc>
            </a:pPr>
            <a:r>
              <a:rPr lang="en-US" dirty="0"/>
              <a:t>They are usually hanged 3-5’ above the chick level to provide heat.</a:t>
            </a:r>
          </a:p>
          <a:p>
            <a:pPr>
              <a:lnSpc>
                <a:spcPct val="200000"/>
              </a:lnSpc>
            </a:pPr>
            <a:r>
              <a:rPr lang="en-US" dirty="0"/>
              <a:t>It is attached with canopy type reflectors to reflect the heat towards the chicks.</a:t>
            </a:r>
          </a:p>
          <a:p>
            <a:endParaRPr lang="en-US" dirty="0"/>
          </a:p>
          <a:p>
            <a:endParaRPr lang="en-IN" dirty="0"/>
          </a:p>
          <a:p>
            <a:endParaRPr lang="en-IN" dirty="0"/>
          </a:p>
        </p:txBody>
      </p:sp>
      <p:pic>
        <p:nvPicPr>
          <p:cNvPr id="6146" name="Picture 2" descr="Gas brooder"/>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24760" y="3755161"/>
            <a:ext cx="4184650" cy="2782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02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10343"/>
            <a:ext cx="8714860" cy="3184289"/>
          </a:xfrm>
        </p:spPr>
        <p:txBody>
          <a:bodyPr>
            <a:normAutofit/>
          </a:bodyPr>
          <a:lstStyle/>
          <a:p>
            <a:pPr>
              <a:lnSpc>
                <a:spcPct val="150000"/>
              </a:lnSpc>
            </a:pPr>
            <a:r>
              <a:rPr lang="en-US" b="1" dirty="0"/>
              <a:t>Electrical heaters (heating rods or coils)</a:t>
            </a:r>
            <a:endParaRPr lang="en-US" dirty="0"/>
          </a:p>
          <a:p>
            <a:pPr>
              <a:lnSpc>
                <a:spcPct val="150000"/>
              </a:lnSpc>
            </a:pPr>
            <a:r>
              <a:rPr lang="en-US" dirty="0"/>
              <a:t>This type of brooder is provided with heating elements and pilot lamps and in some cases thermometer is provided to record the temperature.</a:t>
            </a:r>
          </a:p>
          <a:p>
            <a:pPr>
              <a:lnSpc>
                <a:spcPct val="150000"/>
              </a:lnSpc>
            </a:pPr>
            <a:r>
              <a:rPr lang="en-US" dirty="0"/>
              <a:t>They used to have a reflecting device over the heating rods or coils.</a:t>
            </a:r>
          </a:p>
          <a:p>
            <a:pPr>
              <a:lnSpc>
                <a:spcPct val="150000"/>
              </a:lnSpc>
            </a:pPr>
            <a:r>
              <a:rPr lang="en-US" dirty="0"/>
              <a:t>The temperature can be adjusted depending on the requirement.</a:t>
            </a:r>
          </a:p>
          <a:p>
            <a:endParaRPr lang="en-IN" dirty="0"/>
          </a:p>
          <a:p>
            <a:endParaRPr lang="en-IN" dirty="0"/>
          </a:p>
        </p:txBody>
      </p:sp>
      <p:pic>
        <p:nvPicPr>
          <p:cNvPr id="7170" name="Picture 2" descr="Electrical broo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9654" y="3775166"/>
            <a:ext cx="2980813" cy="2772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72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C232-EED4-DF20-07A4-D09E94616959}"/>
              </a:ext>
            </a:extLst>
          </p:cNvPr>
          <p:cNvSpPr>
            <a:spLocks noGrp="1"/>
          </p:cNvSpPr>
          <p:nvPr>
            <p:ph type="title"/>
          </p:nvPr>
        </p:nvSpPr>
        <p:spPr/>
        <p:txBody>
          <a:bodyPr/>
          <a:lstStyle/>
          <a:p>
            <a:r>
              <a:rPr lang="en-US"/>
              <a:t>Thank you…</a:t>
            </a:r>
          </a:p>
        </p:txBody>
      </p:sp>
      <p:sp>
        <p:nvSpPr>
          <p:cNvPr id="3" name="Content Placeholder 2">
            <a:extLst>
              <a:ext uri="{FF2B5EF4-FFF2-40B4-BE49-F238E27FC236}">
                <a16:creationId xmlns:a16="http://schemas.microsoft.com/office/drawing/2014/main" id="{5CB58868-0D26-9703-E3C5-04ADFFFD154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04489946"/>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61</TotalTime>
  <Words>1223</Words>
  <Application>Microsoft Office PowerPoint</Application>
  <PresentationFormat>Widescreen</PresentationFormat>
  <Paragraphs>153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Equipments used in Brooding </vt:lpstr>
      <vt:lpstr>PowerPoint Presentation</vt:lpstr>
      <vt:lpstr>BROODING EQUIPMENT</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EQUIPMENTS</dc:title>
  <dc:creator>User</dc:creator>
  <cp:lastModifiedBy>dhilip selvan</cp:lastModifiedBy>
  <cp:revision>12</cp:revision>
  <dcterms:created xsi:type="dcterms:W3CDTF">2022-03-25T17:13:15Z</dcterms:created>
  <dcterms:modified xsi:type="dcterms:W3CDTF">2022-06-22T05:11:24Z</dcterms:modified>
</cp:coreProperties>
</file>