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2824D-609F-4A5F-81E8-DE6F83BAEE19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DFEE-386F-4518-B18D-8F643F6661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92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2824D-609F-4A5F-81E8-DE6F83BAEE19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DFEE-386F-4518-B18D-8F643F6661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082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2824D-609F-4A5F-81E8-DE6F83BAEE19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DFEE-386F-4518-B18D-8F643F6661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74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2824D-609F-4A5F-81E8-DE6F83BAEE19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DFEE-386F-4518-B18D-8F643F6661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249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2824D-609F-4A5F-81E8-DE6F83BAEE19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DFEE-386F-4518-B18D-8F643F6661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87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2824D-609F-4A5F-81E8-DE6F83BAEE19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DFEE-386F-4518-B18D-8F643F6661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745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2824D-609F-4A5F-81E8-DE6F83BAEE19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DFEE-386F-4518-B18D-8F643F6661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475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2824D-609F-4A5F-81E8-DE6F83BAEE19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DFEE-386F-4518-B18D-8F643F6661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662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2824D-609F-4A5F-81E8-DE6F83BAEE19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DFEE-386F-4518-B18D-8F643F6661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932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2824D-609F-4A5F-81E8-DE6F83BAEE19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DFEE-386F-4518-B18D-8F643F6661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612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2824D-609F-4A5F-81E8-DE6F83BAEE19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5DFEE-386F-4518-B18D-8F643F6661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3672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2824D-609F-4A5F-81E8-DE6F83BAEE19}" type="datetimeFigureOut">
              <a:rPr lang="en-GB" smtClean="0"/>
              <a:t>31/01/2024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5DFEE-386F-4518-B18D-8F643F6661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308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6182" y="548680"/>
            <a:ext cx="7772400" cy="1470025"/>
          </a:xfrm>
        </p:spPr>
        <p:txBody>
          <a:bodyPr/>
          <a:lstStyle/>
          <a:p>
            <a:r>
              <a:rPr lang="en-GB" dirty="0" err="1"/>
              <a:t>Kasturi</a:t>
            </a:r>
            <a:r>
              <a:rPr lang="en-GB" dirty="0"/>
              <a:t> Apostrophe: A Masterpiece in Real Estate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482" y="2348880"/>
            <a:ext cx="67818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357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Prices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032601"/>
          <a:ext cx="8229600" cy="1661160"/>
        </p:xfrm>
        <a:graphic>
          <a:graphicData uri="http://schemas.openxmlformats.org/drawingml/2006/table">
            <a:tbl>
              <a:tblPr/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927202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cap="all">
                          <a:effectLst/>
                        </a:rPr>
                        <a:t>TYPE</a:t>
                      </a:r>
                    </a:p>
                  </a:txBody>
                  <a:tcPr marL="68580" marR="68580" marT="68580" marB="68580" anchor="ctr">
                    <a:lnL w="12700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8C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cap="all">
                          <a:effectLst/>
                        </a:rPr>
                        <a:t>PROJECT/PHASE NAME</a:t>
                      </a:r>
                    </a:p>
                  </a:txBody>
                  <a:tcPr marL="68580" marR="68580" marT="68580" marB="68580" anchor="ctr">
                    <a:lnL w="12700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8C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cap="all">
                          <a:effectLst/>
                        </a:rPr>
                        <a:t>TOWER</a:t>
                      </a:r>
                    </a:p>
                  </a:txBody>
                  <a:tcPr marL="68580" marR="68580" marT="68580" marB="68580" anchor="ctr">
                    <a:lnL w="12700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8C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cap="all">
                          <a:effectLst/>
                        </a:rPr>
                        <a:t>TOTAL CARPET AREA</a:t>
                      </a:r>
                      <a:br>
                        <a:rPr lang="en-GB" sz="1300" cap="all">
                          <a:effectLst/>
                        </a:rPr>
                      </a:br>
                      <a:r>
                        <a:rPr lang="en-GB" sz="1300" cap="all">
                          <a:effectLst/>
                        </a:rPr>
                        <a:t>(SQ.M)</a:t>
                      </a:r>
                    </a:p>
                  </a:txBody>
                  <a:tcPr marL="68580" marR="68580" marT="68580" marB="68580" anchor="ctr">
                    <a:lnL w="12700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8C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cap="all">
                          <a:effectLst/>
                        </a:rPr>
                        <a:t>BASIC CARPET AREA</a:t>
                      </a:r>
                      <a:br>
                        <a:rPr lang="en-GB" sz="1300" cap="all">
                          <a:effectLst/>
                        </a:rPr>
                      </a:br>
                      <a:r>
                        <a:rPr lang="en-GB" sz="1300" cap="all">
                          <a:effectLst/>
                        </a:rPr>
                        <a:t>(SQ.M)</a:t>
                      </a:r>
                    </a:p>
                  </a:txBody>
                  <a:tcPr marL="68580" marR="68580" marT="68580" marB="68580" anchor="ctr">
                    <a:lnL w="12700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8C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cap="all">
                          <a:effectLst/>
                        </a:rPr>
                        <a:t>TOTAL CARPET AREA</a:t>
                      </a:r>
                      <a:br>
                        <a:rPr lang="en-GB" sz="1300" cap="all">
                          <a:effectLst/>
                        </a:rPr>
                      </a:br>
                      <a:r>
                        <a:rPr lang="en-GB" sz="1300" cap="all">
                          <a:effectLst/>
                        </a:rPr>
                        <a:t>(SQ.FT)</a:t>
                      </a:r>
                    </a:p>
                  </a:txBody>
                  <a:tcPr marL="68580" marR="68580" marT="68580" marB="68580" anchor="ctr">
                    <a:lnL w="12700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8C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cap="all">
                          <a:effectLst/>
                        </a:rPr>
                        <a:t>BASIC CARPET AREA</a:t>
                      </a:r>
                      <a:br>
                        <a:rPr lang="en-GB" sz="1300" cap="all">
                          <a:effectLst/>
                        </a:rPr>
                      </a:br>
                      <a:r>
                        <a:rPr lang="en-GB" sz="1300" cap="all">
                          <a:effectLst/>
                        </a:rPr>
                        <a:t>(SQ.FT)</a:t>
                      </a:r>
                    </a:p>
                  </a:txBody>
                  <a:tcPr marL="68580" marR="68580" marT="68580" marB="68580" anchor="ctr">
                    <a:lnL w="12700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8C8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300" cap="all">
                          <a:effectLst/>
                        </a:rPr>
                        <a:t>ALL INCLUSIVE PRICE</a:t>
                      </a:r>
                      <a:br>
                        <a:rPr lang="en-GB" sz="1300" cap="all">
                          <a:effectLst/>
                        </a:rPr>
                      </a:br>
                      <a:r>
                        <a:rPr lang="en-GB" sz="1300" cap="all">
                          <a:effectLst/>
                        </a:rPr>
                        <a:t>(INR)</a:t>
                      </a:r>
                    </a:p>
                  </a:txBody>
                  <a:tcPr marL="68580" marR="68580" marT="68580" marB="68580" anchor="ctr">
                    <a:lnL w="12700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8C8C"/>
                    </a:solidFill>
                  </a:tcPr>
                </a:tc>
              </a:tr>
              <a:tr h="729691">
                <a:tc>
                  <a:txBody>
                    <a:bodyPr/>
                    <a:lstStyle/>
                    <a:p>
                      <a:pPr fontAlgn="t"/>
                      <a:r>
                        <a:rPr lang="en-GB" sz="1300">
                          <a:effectLst/>
                        </a:rPr>
                        <a:t>2 BHK</a:t>
                      </a:r>
                    </a:p>
                  </a:txBody>
                  <a:tcPr marL="68580" marR="68580" marT="68580" marB="68580">
                    <a:lnL w="12700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300">
                          <a:effectLst/>
                        </a:rPr>
                        <a:t>Tower C</a:t>
                      </a:r>
                    </a:p>
                  </a:txBody>
                  <a:tcPr marL="68580" marR="68580" marT="68580" marB="68580">
                    <a:lnL w="12700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300">
                          <a:effectLst/>
                        </a:rPr>
                        <a:t>1</a:t>
                      </a:r>
                    </a:p>
                  </a:txBody>
                  <a:tcPr marL="68580" marR="68580" marT="68580" marB="68580">
                    <a:lnL w="12700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300">
                          <a:effectLst/>
                        </a:rPr>
                        <a:t>65.89</a:t>
                      </a:r>
                    </a:p>
                  </a:txBody>
                  <a:tcPr marL="68580" marR="68580" marT="68580" marB="68580">
                    <a:lnL w="12700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300">
                          <a:effectLst/>
                        </a:rPr>
                        <a:t>On Request</a:t>
                      </a:r>
                    </a:p>
                  </a:txBody>
                  <a:tcPr marL="68580" marR="68580" marT="68580" marB="68580">
                    <a:lnL w="12700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300">
                          <a:effectLst/>
                        </a:rPr>
                        <a:t>709.233</a:t>
                      </a:r>
                    </a:p>
                  </a:txBody>
                  <a:tcPr marL="68580" marR="68580" marT="68580" marB="68580">
                    <a:lnL w="12700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300">
                          <a:effectLst/>
                        </a:rPr>
                        <a:t>0.000</a:t>
                      </a:r>
                    </a:p>
                  </a:txBody>
                  <a:tcPr marL="68580" marR="68580" marT="68580" marB="68580">
                    <a:lnL w="12700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1300" dirty="0">
                          <a:effectLst/>
                        </a:rPr>
                        <a:t>89 Lakhs*Onwards</a:t>
                      </a:r>
                    </a:p>
                  </a:txBody>
                  <a:tcPr marL="68580" marR="68580" marT="68580" marB="68580">
                    <a:lnL w="12700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6D6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8169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Floor Plan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44824"/>
            <a:ext cx="5962972" cy="3892496"/>
          </a:xfrm>
        </p:spPr>
      </p:pic>
    </p:spTree>
    <p:extLst>
      <p:ext uri="{BB962C8B-B14F-4D97-AF65-F5344CB8AC3E}">
        <p14:creationId xmlns:p14="http://schemas.microsoft.com/office/powerpoint/2010/main" val="2730171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Information: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b="1" dirty="0" err="1"/>
              <a:t>Kasturi</a:t>
            </a:r>
            <a:r>
              <a:rPr lang="en-GB" b="1" dirty="0"/>
              <a:t> Apostrophe </a:t>
            </a:r>
            <a:r>
              <a:rPr lang="en-GB" b="1" dirty="0" err="1"/>
              <a:t>Hinjewadi</a:t>
            </a:r>
            <a:r>
              <a:rPr lang="en-GB" b="1" dirty="0"/>
              <a:t> Phase 3, </a:t>
            </a:r>
            <a:r>
              <a:rPr lang="en-GB" b="1" dirty="0" err="1"/>
              <a:t>Hinjewadi</a:t>
            </a:r>
            <a:r>
              <a:rPr lang="en-GB" b="1" dirty="0"/>
              <a:t>, Pune</a:t>
            </a:r>
            <a:r>
              <a:rPr lang="en-GB" dirty="0"/>
              <a:t> is an attraction to luxurious living and modern architecture. </a:t>
            </a:r>
            <a:r>
              <a:rPr lang="en-GB" b="1" dirty="0" err="1"/>
              <a:t>Kasturi</a:t>
            </a:r>
            <a:r>
              <a:rPr lang="en-GB" b="1" dirty="0"/>
              <a:t> Apostrophe</a:t>
            </a:r>
            <a:r>
              <a:rPr lang="en-GB" dirty="0"/>
              <a:t>, registered under RERA with the code P52100031595, guarantees openness and adherence to legal requirements.</a:t>
            </a:r>
          </a:p>
          <a:p>
            <a:r>
              <a:rPr lang="en-GB" dirty="0"/>
              <a:t>Anticipated to be completed by December 2025, </a:t>
            </a:r>
            <a:r>
              <a:rPr lang="en-GB" b="1" dirty="0" err="1"/>
              <a:t>Kasturi</a:t>
            </a:r>
            <a:r>
              <a:rPr lang="en-GB" b="1" dirty="0"/>
              <a:t> Apostrophe </a:t>
            </a:r>
            <a:r>
              <a:rPr lang="en-GB" b="1" dirty="0" err="1"/>
              <a:t>Hinjewadi</a:t>
            </a:r>
            <a:r>
              <a:rPr lang="en-GB" b="1" dirty="0"/>
              <a:t> </a:t>
            </a:r>
            <a:r>
              <a:rPr lang="en-GB" dirty="0"/>
              <a:t>spans a generous total area of 6421 </a:t>
            </a:r>
            <a:r>
              <a:rPr lang="en-GB" dirty="0" err="1"/>
              <a:t>sq.m</a:t>
            </a:r>
            <a:r>
              <a:rPr lang="en-GB" dirty="0"/>
              <a:t>, occupying a sprawling 1.59 acres. The development comprises a single tower featuring 128 meticulously crafted units that epitomize the perfect blend of functionality and aesthetics. Is developed </a:t>
            </a:r>
            <a:r>
              <a:rPr lang="en-GB" b="1" dirty="0" err="1"/>
              <a:t>Kasturi</a:t>
            </a:r>
            <a:r>
              <a:rPr lang="en-GB" b="1" dirty="0"/>
              <a:t> Apostrophe</a:t>
            </a:r>
            <a:r>
              <a:rPr lang="en-GB" dirty="0"/>
              <a:t> </a:t>
            </a:r>
            <a:r>
              <a:rPr lang="en-GB" b="1" dirty="0"/>
              <a:t>by</a:t>
            </a:r>
            <a:r>
              <a:rPr lang="en-GB" dirty="0"/>
              <a:t> </a:t>
            </a:r>
            <a:r>
              <a:rPr lang="en-GB" b="1" dirty="0" err="1"/>
              <a:t>Kasturi</a:t>
            </a:r>
            <a:r>
              <a:rPr lang="en-GB" b="1" dirty="0"/>
              <a:t> Housing</a:t>
            </a:r>
            <a:r>
              <a:rPr lang="en-GB" dirty="0"/>
              <a:t>, a renowned real estate company known for its commitment to quality and innovation.</a:t>
            </a:r>
          </a:p>
          <a:p>
            <a:r>
              <a:rPr lang="en-GB" dirty="0"/>
              <a:t>Whether you are a first-time homebuyer or an astute investor, </a:t>
            </a:r>
            <a:r>
              <a:rPr lang="en-GB" b="1" dirty="0" err="1"/>
              <a:t>Kasturi</a:t>
            </a:r>
            <a:r>
              <a:rPr lang="en-GB" b="1" dirty="0"/>
              <a:t> Apostrophe </a:t>
            </a:r>
            <a:r>
              <a:rPr lang="en-GB" b="1" dirty="0" err="1"/>
              <a:t>Hinjewadi</a:t>
            </a:r>
            <a:r>
              <a:rPr lang="en-GB" b="1" dirty="0"/>
              <a:t> Pune </a:t>
            </a:r>
            <a:r>
              <a:rPr lang="en-GB" dirty="0"/>
              <a:t>beckons with a promise of contemporary living in a strategically located hub. The meticulous planning and attention to detail showcased in this project make it a noteworthy addition to Pune's real estate landscape.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0607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41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Kasturi Apostrophe: A Masterpiece in Real Estate</vt:lpstr>
      <vt:lpstr>Prices</vt:lpstr>
      <vt:lpstr>Floor Plan</vt:lpstr>
      <vt:lpstr>Information: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Kasturi Apostrophe: A Masterpiece in Real Estate</dc:title>
  <dc:creator>Admin</dc:creator>
  <cp:lastModifiedBy>Admin</cp:lastModifiedBy>
  <cp:revision>2</cp:revision>
  <dcterms:created xsi:type="dcterms:W3CDTF">2024-01-31T11:54:04Z</dcterms:created>
  <dcterms:modified xsi:type="dcterms:W3CDTF">2024-01-31T12:09:58Z</dcterms:modified>
</cp:coreProperties>
</file>